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notesMasterIdLst>
    <p:notesMasterId r:id="rId10"/>
  </p:notesMasterIdLst>
  <p:sldIdLst>
    <p:sldId id="256" r:id="rId2"/>
    <p:sldId id="258" r:id="rId3"/>
    <p:sldId id="261" r:id="rId4"/>
    <p:sldId id="260" r:id="rId5"/>
    <p:sldId id="263" r:id="rId6"/>
    <p:sldId id="259" r:id="rId7"/>
    <p:sldId id="262" r:id="rId8"/>
    <p:sldId id="257"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792" y="-10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83A936D-7627-45C8-ACD2-158753FC36EC}" type="datetimeFigureOut">
              <a:rPr lang="en-US" smtClean="0"/>
              <a:pPr/>
              <a:t>3/30/2018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C1F7743-F136-4EF4-91BF-7110112CF3F0}" type="slidenum">
              <a:rPr lang="en-US" smtClean="0"/>
              <a:pPr/>
              <a:t>‹#›</a:t>
            </a:fld>
            <a:endParaRPr lang="en-US"/>
          </a:p>
        </p:txBody>
      </p:sp>
    </p:spTree>
    <p:extLst>
      <p:ext uri="{BB962C8B-B14F-4D97-AF65-F5344CB8AC3E}">
        <p14:creationId xmlns:p14="http://schemas.microsoft.com/office/powerpoint/2010/main" xmlns="" val="22405034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Most colonial soldiers who got recruited from Algeria considered themselves to be part of citizens in France.</a:t>
            </a:r>
          </a:p>
          <a:p>
            <a:pPr marL="171450" lvl="0" indent="-171450">
              <a:buFont typeface="Arial" panose="020B0604020202020204" pitchFamily="34" charset="0"/>
              <a:buChar char="•"/>
            </a:pP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They worked hard to fight for the mother country – France </a:t>
            </a:r>
          </a:p>
          <a:p>
            <a:pPr marL="171450" lvl="0" indent="-171450">
              <a:buFont typeface="Arial" panose="020B0604020202020204" pitchFamily="34" charset="0"/>
              <a:buChar char="•"/>
            </a:pP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They were ready to die for their new country despite being Africans.</a:t>
            </a:r>
          </a:p>
          <a:p>
            <a:pPr marL="171450" indent="-171450">
              <a:buFont typeface="Arial" panose="020B0604020202020204" pitchFamily="34" charset="0"/>
              <a:buChar char="•"/>
            </a:pP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5C1F7743-F136-4EF4-91BF-7110112CF3F0}" type="slidenum">
              <a:rPr lang="en-US" smtClean="0"/>
              <a:pPr/>
              <a:t>4</a:t>
            </a:fld>
            <a:endParaRPr lang="en-US"/>
          </a:p>
        </p:txBody>
      </p:sp>
    </p:spTree>
    <p:extLst>
      <p:ext uri="{BB962C8B-B14F-4D97-AF65-F5344CB8AC3E}">
        <p14:creationId xmlns:p14="http://schemas.microsoft.com/office/powerpoint/2010/main" xmlns="" val="182305238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829507E1-0989-4120-95AA-D7550EC08C54}" type="datetimeFigureOut">
              <a:rPr lang="en-US" smtClean="0"/>
              <a:pPr/>
              <a:t>3/30/2018</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0D66AD88-79D8-4FA3-A9BF-BF1AF572F4A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29507E1-0989-4120-95AA-D7550EC08C54}" type="datetimeFigureOut">
              <a:rPr lang="en-US" smtClean="0"/>
              <a:pPr/>
              <a:t>3/30/2018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D66AD88-79D8-4FA3-A9BF-BF1AF572F4A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829507E1-0989-4120-95AA-D7550EC08C54}" type="datetimeFigureOut">
              <a:rPr lang="en-US" smtClean="0"/>
              <a:pPr/>
              <a:t>3/30/2018</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0D66AD88-79D8-4FA3-A9BF-BF1AF572F4A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29507E1-0989-4120-95AA-D7550EC08C54}" type="datetimeFigureOut">
              <a:rPr lang="en-US" smtClean="0"/>
              <a:pPr/>
              <a:t>3/30/2018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D66AD88-79D8-4FA3-A9BF-BF1AF572F4A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829507E1-0989-4120-95AA-D7550EC08C54}" type="datetimeFigureOut">
              <a:rPr lang="en-US" smtClean="0"/>
              <a:pPr/>
              <a:t>3/30/2018</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0D66AD88-79D8-4FA3-A9BF-BF1AF572F4A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829507E1-0989-4120-95AA-D7550EC08C54}" type="datetimeFigureOut">
              <a:rPr lang="en-US" smtClean="0"/>
              <a:pPr/>
              <a:t>3/30/2018</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0D66AD88-79D8-4FA3-A9BF-BF1AF572F4A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829507E1-0989-4120-95AA-D7550EC08C54}" type="datetimeFigureOut">
              <a:rPr lang="en-US" smtClean="0"/>
              <a:pPr/>
              <a:t>3/30/2018</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0D66AD88-79D8-4FA3-A9BF-BF1AF572F4A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829507E1-0989-4120-95AA-D7550EC08C54}" type="datetimeFigureOut">
              <a:rPr lang="en-US" smtClean="0"/>
              <a:pPr/>
              <a:t>3/30/2018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D66AD88-79D8-4FA3-A9BF-BF1AF572F4A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829507E1-0989-4120-95AA-D7550EC08C54}" type="datetimeFigureOut">
              <a:rPr lang="en-US" smtClean="0"/>
              <a:pPr/>
              <a:t>3/30/2018</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0D66AD88-79D8-4FA3-A9BF-BF1AF572F4A2}" type="slidenum">
              <a:rPr lang="en-US" smtClean="0"/>
              <a:pPr/>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829507E1-0989-4120-95AA-D7550EC08C54}" type="datetimeFigureOut">
              <a:rPr lang="en-US" smtClean="0"/>
              <a:pPr/>
              <a:t>3/30/2018</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0D66AD88-79D8-4FA3-A9BF-BF1AF572F4A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829507E1-0989-4120-95AA-D7550EC08C54}" type="datetimeFigureOut">
              <a:rPr lang="en-US" smtClean="0"/>
              <a:pPr/>
              <a:t>3/30/2018</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0D66AD88-79D8-4FA3-A9BF-BF1AF572F4A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cstate="print">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829507E1-0989-4120-95AA-D7550EC08C54}" type="datetimeFigureOut">
              <a:rPr lang="en-US" smtClean="0"/>
              <a:pPr/>
              <a:t>3/30/2018</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0D66AD88-79D8-4FA3-A9BF-BF1AF572F4A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latin typeface="Times New Roman" panose="02020603050405020304" pitchFamily="18" charset="0"/>
                <a:cs typeface="Times New Roman" panose="02020603050405020304" pitchFamily="18" charset="0"/>
              </a:rPr>
              <a:t>THE DAYS </a:t>
            </a:r>
            <a:r>
              <a:rPr lang="en-US" dirty="0">
                <a:latin typeface="Times New Roman" panose="02020603050405020304" pitchFamily="18" charset="0"/>
                <a:cs typeface="Times New Roman" panose="02020603050405020304" pitchFamily="18" charset="0"/>
              </a:rPr>
              <a:t>OF GLORY MOVIE</a:t>
            </a:r>
          </a:p>
        </p:txBody>
      </p:sp>
      <p:sp>
        <p:nvSpPr>
          <p:cNvPr id="3" name="Subtitle 2"/>
          <p:cNvSpPr>
            <a:spLocks noGrp="1"/>
          </p:cNvSpPr>
          <p:nvPr>
            <p:ph type="subTitle" idx="1"/>
          </p:nvPr>
        </p:nvSpPr>
        <p:spPr/>
        <p:txBody>
          <a:bodyPr>
            <a:noAutofit/>
          </a:bodyPr>
          <a:lstStyle/>
          <a:p>
            <a:r>
              <a:rPr lang="en-US" sz="2400" dirty="0">
                <a:latin typeface="Times New Roman" panose="02020603050405020304" pitchFamily="18" charset="0"/>
                <a:cs typeface="Times New Roman" panose="02020603050405020304" pitchFamily="18" charset="0"/>
              </a:rPr>
              <a:t>Discrimination and </a:t>
            </a:r>
            <a:r>
              <a:rPr lang="en-US" sz="2400" dirty="0" smtClean="0">
                <a:latin typeface="Times New Roman" panose="02020603050405020304" pitchFamily="18" charset="0"/>
                <a:cs typeface="Times New Roman" panose="02020603050405020304" pitchFamily="18" charset="0"/>
              </a:rPr>
              <a:t>racism</a:t>
            </a:r>
          </a:p>
          <a:p>
            <a:r>
              <a:rPr lang="en-US" sz="2400" dirty="0" smtClean="0">
                <a:latin typeface="Times New Roman" panose="02020603050405020304" pitchFamily="18" charset="0"/>
                <a:cs typeface="Times New Roman" panose="02020603050405020304" pitchFamily="18" charset="0"/>
              </a:rPr>
              <a:t>Name:</a:t>
            </a:r>
          </a:p>
          <a:p>
            <a:r>
              <a:rPr lang="en-US" sz="2400" dirty="0" smtClean="0">
                <a:latin typeface="Times New Roman" panose="02020603050405020304" pitchFamily="18" charset="0"/>
                <a:cs typeface="Times New Roman" panose="02020603050405020304" pitchFamily="18" charset="0"/>
              </a:rPr>
              <a:t>Tutor:</a:t>
            </a:r>
          </a:p>
          <a:p>
            <a:r>
              <a:rPr lang="en-US" sz="2400" dirty="0" smtClean="0">
                <a:latin typeface="Times New Roman" panose="02020603050405020304" pitchFamily="18" charset="0"/>
                <a:cs typeface="Times New Roman" panose="02020603050405020304" pitchFamily="18" charset="0"/>
              </a:rPr>
              <a:t>Institution: </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5152424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239000" cy="685800"/>
          </a:xfrm>
        </p:spPr>
        <p:txBody>
          <a:bodyPr>
            <a:normAutofit/>
          </a:bodyPr>
          <a:lstStyle/>
          <a:p>
            <a:r>
              <a:rPr lang="en-US" sz="4400" dirty="0" smtClean="0">
                <a:latin typeface="Times New Roman" panose="02020603050405020304" pitchFamily="18" charset="0"/>
                <a:cs typeface="Times New Roman" panose="02020603050405020304" pitchFamily="18" charset="0"/>
              </a:rPr>
              <a:t>INTRODUCTION</a:t>
            </a:r>
            <a:endParaRPr lang="en-US" sz="4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066800"/>
            <a:ext cx="8229600" cy="5410200"/>
          </a:xfrm>
        </p:spPr>
        <p:txBody>
          <a:bodyPr>
            <a:noAutofit/>
          </a:bodyPr>
          <a:lstStyle/>
          <a:p>
            <a:pPr lvl="0"/>
            <a:r>
              <a:rPr lang="en-US" sz="3200" b="0" dirty="0">
                <a:latin typeface="Times New Roman" panose="02020603050405020304" pitchFamily="18" charset="0"/>
                <a:cs typeface="Times New Roman" panose="02020603050405020304" pitchFamily="18" charset="0"/>
              </a:rPr>
              <a:t>Discrimination- it is the prejudicial or unjust treatment of different categories of people depending on their sex, age, and grounds of race.</a:t>
            </a:r>
          </a:p>
          <a:p>
            <a:r>
              <a:rPr lang="en-US" sz="3200" b="0" dirty="0">
                <a:latin typeface="Times New Roman" panose="02020603050405020304" pitchFamily="18" charset="0"/>
                <a:cs typeface="Times New Roman" panose="02020603050405020304" pitchFamily="18" charset="0"/>
              </a:rPr>
              <a:t>Racism – it is the ability to distinguish people according to their race and categorizing all to possessing qualities, abilities, and characteristics of that specific race</a:t>
            </a:r>
            <a:r>
              <a:rPr lang="en-US" sz="3200" b="0" dirty="0" smtClean="0">
                <a:latin typeface="Times New Roman" panose="02020603050405020304" pitchFamily="18" charset="0"/>
                <a:cs typeface="Times New Roman" panose="02020603050405020304" pitchFamily="18" charset="0"/>
              </a:rPr>
              <a:t>.</a:t>
            </a:r>
          </a:p>
          <a:p>
            <a:pPr lvl="0"/>
            <a:r>
              <a:rPr lang="en-US" sz="3200" dirty="0">
                <a:latin typeface="Times New Roman" panose="02020603050405020304" pitchFamily="18" charset="0"/>
                <a:cs typeface="Times New Roman" panose="02020603050405020304" pitchFamily="18" charset="0"/>
              </a:rPr>
              <a:t>Various movies focus on racism as a subject and days of glory depicts the theme accurately.</a:t>
            </a:r>
          </a:p>
          <a:p>
            <a:endParaRPr lang="en-US" sz="3200" b="0" dirty="0" smtClean="0">
              <a:latin typeface="Times New Roman" panose="02020603050405020304" pitchFamily="18" charset="0"/>
              <a:cs typeface="Times New Roman" panose="02020603050405020304" pitchFamily="18" charset="0"/>
            </a:endParaRPr>
          </a:p>
          <a:p>
            <a:endParaRPr lang="en-US" sz="3200" b="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0306378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239000" cy="609600"/>
          </a:xfrm>
        </p:spPr>
        <p:txBody>
          <a:bodyPr/>
          <a:lstStyle/>
          <a:p>
            <a:r>
              <a:rPr lang="en-US" dirty="0" smtClean="0">
                <a:latin typeface="Times New Roman" panose="02020603050405020304" pitchFamily="18" charset="0"/>
                <a:cs typeface="Times New Roman" panose="02020603050405020304" pitchFamily="18" charset="0"/>
              </a:rPr>
              <a:t>continuation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838200"/>
            <a:ext cx="7239000" cy="6019800"/>
          </a:xfrm>
        </p:spPr>
        <p:txBody>
          <a:bodyPr>
            <a:noAutofit/>
          </a:bodyPr>
          <a:lstStyle/>
          <a:p>
            <a:pPr lvl="0"/>
            <a:r>
              <a:rPr lang="en-US" sz="3000" dirty="0">
                <a:latin typeface="Times New Roman" panose="02020603050405020304" pitchFamily="18" charset="0"/>
                <a:cs typeface="Times New Roman" panose="02020603050405020304" pitchFamily="18" charset="0"/>
              </a:rPr>
              <a:t>During the World War II, most Africans </a:t>
            </a:r>
            <a:r>
              <a:rPr lang="en-US" sz="3000" dirty="0" smtClean="0">
                <a:latin typeface="Times New Roman" panose="02020603050405020304" pitchFamily="18" charset="0"/>
                <a:cs typeface="Times New Roman" panose="02020603050405020304" pitchFamily="18" charset="0"/>
              </a:rPr>
              <a:t>and Arabs encountered </a:t>
            </a:r>
            <a:r>
              <a:rPr lang="en-US" sz="3000" dirty="0">
                <a:latin typeface="Times New Roman" panose="02020603050405020304" pitchFamily="18" charset="0"/>
                <a:cs typeface="Times New Roman" panose="02020603050405020304" pitchFamily="18" charset="0"/>
              </a:rPr>
              <a:t>unfair treatment and bigotry from French comrades even after fighting bravely for a country they believed in. </a:t>
            </a:r>
          </a:p>
          <a:p>
            <a:pPr lvl="0"/>
            <a:r>
              <a:rPr lang="en-US" sz="3000" dirty="0" smtClean="0">
                <a:latin typeface="Times New Roman" panose="02020603050405020304" pitchFamily="18" charset="0"/>
                <a:cs typeface="Times New Roman" panose="02020603050405020304" pitchFamily="18" charset="0"/>
              </a:rPr>
              <a:t>Both Africans and Arabs believed </a:t>
            </a:r>
            <a:r>
              <a:rPr lang="en-US" sz="3000" dirty="0">
                <a:latin typeface="Times New Roman" panose="02020603050405020304" pitchFamily="18" charset="0"/>
                <a:cs typeface="Times New Roman" panose="02020603050405020304" pitchFamily="18" charset="0"/>
              </a:rPr>
              <a:t>that they could only achieve equality by fighting France.</a:t>
            </a:r>
          </a:p>
          <a:p>
            <a:pPr lvl="0"/>
            <a:r>
              <a:rPr lang="en-US" sz="3000" dirty="0">
                <a:latin typeface="Times New Roman" panose="02020603050405020304" pitchFamily="18" charset="0"/>
                <a:cs typeface="Times New Roman" panose="02020603050405020304" pitchFamily="18" charset="0"/>
              </a:rPr>
              <a:t>Racism has been a major challenge from history until today. </a:t>
            </a:r>
          </a:p>
          <a:p>
            <a:pPr lvl="0"/>
            <a:r>
              <a:rPr lang="en-US" sz="3000" dirty="0">
                <a:latin typeface="Times New Roman" panose="02020603050405020304" pitchFamily="18" charset="0"/>
                <a:cs typeface="Times New Roman" panose="02020603050405020304" pitchFamily="18" charset="0"/>
              </a:rPr>
              <a:t>Most people have suffered and faced violence for just belonging to a particular race.</a:t>
            </a:r>
          </a:p>
          <a:p>
            <a:endParaRPr lang="en-US" sz="3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3972205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239000" cy="1143000"/>
          </a:xfrm>
        </p:spPr>
        <p:txBody>
          <a:bodyPr>
            <a:noAutofit/>
          </a:bodyPr>
          <a:lstStyle/>
          <a:p>
            <a:pPr lvl="0"/>
            <a:r>
              <a:rPr lang="en-US" sz="3600" dirty="0">
                <a:effectLst/>
                <a:latin typeface="Times New Roman" panose="02020603050405020304" pitchFamily="18" charset="0"/>
                <a:cs typeface="Times New Roman" panose="02020603050405020304" pitchFamily="18" charset="0"/>
              </a:rPr>
              <a:t>DISCRIMINATION  AND </a:t>
            </a:r>
            <a:r>
              <a:rPr lang="en-US" sz="3600" dirty="0" smtClean="0">
                <a:effectLst/>
                <a:latin typeface="Times New Roman" panose="02020603050405020304" pitchFamily="18" charset="0"/>
                <a:cs typeface="Times New Roman" panose="02020603050405020304" pitchFamily="18" charset="0"/>
              </a:rPr>
              <a:t>RACISM</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219200"/>
            <a:ext cx="7239000" cy="5236536"/>
          </a:xfrm>
        </p:spPr>
        <p:txBody>
          <a:bodyPr>
            <a:noAutofit/>
          </a:bodyPr>
          <a:lstStyle/>
          <a:p>
            <a:pPr lvl="0"/>
            <a:r>
              <a:rPr lang="en-US" sz="2800" dirty="0">
                <a:latin typeface="Times New Roman" panose="02020603050405020304" pitchFamily="18" charset="0"/>
                <a:cs typeface="Times New Roman" panose="02020603050405020304" pitchFamily="18" charset="0"/>
              </a:rPr>
              <a:t>In the movie, the white comrades are the only ones to get promotion but no the Africans.</a:t>
            </a:r>
          </a:p>
          <a:p>
            <a:pPr lvl="0"/>
            <a:r>
              <a:rPr lang="en-US" sz="2800" dirty="0">
                <a:latin typeface="Times New Roman" panose="02020603050405020304" pitchFamily="18" charset="0"/>
                <a:cs typeface="Times New Roman" panose="02020603050405020304" pitchFamily="18" charset="0"/>
              </a:rPr>
              <a:t>Africans are not allowed to make visits to their families.</a:t>
            </a:r>
          </a:p>
          <a:p>
            <a:pPr lvl="0"/>
            <a:r>
              <a:rPr lang="en-US" sz="2800" dirty="0">
                <a:latin typeface="Times New Roman" panose="02020603050405020304" pitchFamily="18" charset="0"/>
                <a:cs typeface="Times New Roman" panose="02020603050405020304" pitchFamily="18" charset="0"/>
              </a:rPr>
              <a:t>Whenever they showed interest to the French women, their letters were censored.</a:t>
            </a:r>
          </a:p>
          <a:p>
            <a:pPr lvl="0"/>
            <a:r>
              <a:rPr lang="en-US" sz="2800" dirty="0">
                <a:latin typeface="Times New Roman" panose="02020603050405020304" pitchFamily="18" charset="0"/>
                <a:cs typeface="Times New Roman" panose="02020603050405020304" pitchFamily="18" charset="0"/>
              </a:rPr>
              <a:t>More to this, they were forced to watch ballet.</a:t>
            </a:r>
          </a:p>
          <a:p>
            <a:pPr lvl="0"/>
            <a:r>
              <a:rPr lang="en-US" sz="2800" dirty="0">
                <a:latin typeface="Times New Roman" panose="02020603050405020304" pitchFamily="18" charset="0"/>
                <a:cs typeface="Times New Roman" panose="02020603050405020304" pitchFamily="18" charset="0"/>
              </a:rPr>
              <a:t>They were promised to be treated well if only they bent the knee only that it was not a guarantee.</a:t>
            </a:r>
          </a:p>
          <a:p>
            <a:pPr lvl="0"/>
            <a:r>
              <a:rPr lang="en-US" sz="2800" dirty="0">
                <a:latin typeface="Times New Roman" panose="02020603050405020304" pitchFamily="18" charset="0"/>
                <a:cs typeface="Times New Roman" panose="02020603050405020304" pitchFamily="18" charset="0"/>
              </a:rPr>
              <a:t>Most </a:t>
            </a:r>
            <a:r>
              <a:rPr lang="en-US" sz="2800" dirty="0" smtClean="0">
                <a:latin typeface="Times New Roman" panose="02020603050405020304" pitchFamily="18" charset="0"/>
                <a:cs typeface="Times New Roman" panose="02020603050405020304" pitchFamily="18" charset="0"/>
              </a:rPr>
              <a:t>Africans </a:t>
            </a:r>
            <a:r>
              <a:rPr lang="en-US" sz="2800" dirty="0">
                <a:latin typeface="Times New Roman" panose="02020603050405020304" pitchFamily="18" charset="0"/>
                <a:cs typeface="Times New Roman" panose="02020603050405020304" pitchFamily="18" charset="0"/>
              </a:rPr>
              <a:t>and Arabs</a:t>
            </a:r>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who were taken as prisoners during the war were massacred.</a:t>
            </a: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871385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1066800"/>
          </a:xfrm>
        </p:spPr>
        <p:txBody>
          <a:bodyPr>
            <a:normAutofit/>
          </a:bodyPr>
          <a:lstStyle/>
          <a:p>
            <a:r>
              <a:rPr lang="en-US" sz="4400" dirty="0" smtClean="0">
                <a:latin typeface="Times New Roman" panose="02020603050405020304" pitchFamily="18" charset="0"/>
                <a:cs typeface="Times New Roman" panose="02020603050405020304" pitchFamily="18" charset="0"/>
              </a:rPr>
              <a:t>continuation</a:t>
            </a:r>
            <a:endParaRPr lang="en-US" sz="44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066800"/>
            <a:ext cx="7239000" cy="5388936"/>
          </a:xfrm>
        </p:spPr>
        <p:txBody>
          <a:bodyPr>
            <a:noAutofit/>
          </a:bodyPr>
          <a:lstStyle/>
          <a:p>
            <a:pPr lvl="0"/>
            <a:r>
              <a:rPr lang="en-US" sz="2400" dirty="0">
                <a:latin typeface="Times New Roman" panose="02020603050405020304" pitchFamily="18" charset="0"/>
                <a:cs typeface="Times New Roman" panose="02020603050405020304" pitchFamily="18" charset="0"/>
              </a:rPr>
              <a:t>The recruited colonial soldiers were treated as second-class citizens despite proving their allegiance to France. </a:t>
            </a:r>
          </a:p>
          <a:p>
            <a:pPr lvl="0"/>
            <a:r>
              <a:rPr lang="en-US" sz="2400" dirty="0">
                <a:latin typeface="Times New Roman" panose="02020603050405020304" pitchFamily="18" charset="0"/>
                <a:cs typeface="Times New Roman" panose="02020603050405020304" pitchFamily="18" charset="0"/>
              </a:rPr>
              <a:t>The military of France </a:t>
            </a:r>
            <a:r>
              <a:rPr lang="en-US" sz="2400" dirty="0" smtClean="0">
                <a:latin typeface="Times New Roman" panose="02020603050405020304" pitchFamily="18" charset="0"/>
                <a:cs typeface="Times New Roman" panose="02020603050405020304" pitchFamily="18" charset="0"/>
              </a:rPr>
              <a:t>denied both Africans and Arabs </a:t>
            </a:r>
            <a:r>
              <a:rPr lang="en-US" sz="2400" dirty="0">
                <a:latin typeface="Times New Roman" panose="02020603050405020304" pitchFamily="18" charset="0"/>
                <a:cs typeface="Times New Roman" panose="02020603050405020304" pitchFamily="18" charset="0"/>
              </a:rPr>
              <a:t>food, promotions, equipment and even respect. </a:t>
            </a:r>
          </a:p>
          <a:p>
            <a:pPr lvl="0"/>
            <a:r>
              <a:rPr lang="en-US" sz="2400" dirty="0">
                <a:latin typeface="Times New Roman" panose="02020603050405020304" pitchFamily="18" charset="0"/>
                <a:cs typeface="Times New Roman" panose="02020603050405020304" pitchFamily="18" charset="0"/>
              </a:rPr>
              <a:t>The inferiority of </a:t>
            </a:r>
            <a:r>
              <a:rPr lang="en-US" sz="2400" dirty="0" smtClean="0">
                <a:latin typeface="Times New Roman" panose="02020603050405020304" pitchFamily="18" charset="0"/>
                <a:cs typeface="Times New Roman" panose="02020603050405020304" pitchFamily="18" charset="0"/>
              </a:rPr>
              <a:t>colonial </a:t>
            </a:r>
            <a:r>
              <a:rPr lang="en-US" sz="2400" dirty="0">
                <a:latin typeface="Times New Roman" panose="02020603050405020304" pitchFamily="18" charset="0"/>
                <a:cs typeface="Times New Roman" panose="02020603050405020304" pitchFamily="18" charset="0"/>
              </a:rPr>
              <a:t>soldiers is seen on board the ship where the troops were being taken to France for Dragoon Operation participation while liberating the South of France.</a:t>
            </a:r>
          </a:p>
          <a:p>
            <a:pPr lvl="0"/>
            <a:r>
              <a:rPr lang="en-US" sz="2400" dirty="0">
                <a:latin typeface="Times New Roman" panose="02020603050405020304" pitchFamily="18" charset="0"/>
                <a:cs typeface="Times New Roman" panose="02020603050405020304" pitchFamily="18" charset="0"/>
              </a:rPr>
              <a:t>When distributing food, both Africans and Arabs </a:t>
            </a:r>
            <a:r>
              <a:rPr lang="en-US" sz="2400" dirty="0" smtClean="0">
                <a:latin typeface="Times New Roman" panose="02020603050405020304" pitchFamily="18" charset="0"/>
                <a:cs typeface="Times New Roman" panose="02020603050405020304" pitchFamily="18" charset="0"/>
              </a:rPr>
              <a:t>soldiers were </a:t>
            </a:r>
            <a:r>
              <a:rPr lang="en-US" sz="2400" dirty="0">
                <a:latin typeface="Times New Roman" panose="02020603050405020304" pitchFamily="18" charset="0"/>
                <a:cs typeface="Times New Roman" panose="02020603050405020304" pitchFamily="18" charset="0"/>
              </a:rPr>
              <a:t>not served tomatoes by a white cook just for being a cook.</a:t>
            </a:r>
          </a:p>
          <a:p>
            <a:pPr lvl="0"/>
            <a:r>
              <a:rPr lang="en-US" sz="2400" dirty="0">
                <a:latin typeface="Times New Roman" panose="02020603050405020304" pitchFamily="18" charset="0"/>
                <a:cs typeface="Times New Roman" panose="02020603050405020304" pitchFamily="18" charset="0"/>
              </a:rPr>
              <a:t>The French people had received instructions not to serve </a:t>
            </a:r>
            <a:r>
              <a:rPr lang="en-US" sz="2400" dirty="0" smtClean="0">
                <a:latin typeface="Times New Roman" panose="02020603050405020304" pitchFamily="18" charset="0"/>
                <a:cs typeface="Times New Roman" panose="02020603050405020304" pitchFamily="18" charset="0"/>
              </a:rPr>
              <a:t>them </a:t>
            </a:r>
            <a:r>
              <a:rPr lang="en-US" sz="2400" dirty="0">
                <a:latin typeface="Times New Roman" panose="02020603050405020304" pitchFamily="18" charset="0"/>
                <a:cs typeface="Times New Roman" panose="02020603050405020304" pitchFamily="18" charset="0"/>
              </a:rPr>
              <a:t>good food and </a:t>
            </a:r>
            <a:r>
              <a:rPr lang="en-US" sz="2400" dirty="0" smtClean="0">
                <a:latin typeface="Times New Roman" panose="02020603050405020304" pitchFamily="18" charset="0"/>
                <a:cs typeface="Times New Roman" panose="02020603050405020304" pitchFamily="18" charset="0"/>
              </a:rPr>
              <a:t>vegetables.</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8791285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670560"/>
          </a:xfrm>
        </p:spPr>
        <p:txBody>
          <a:bodyPr/>
          <a:lstStyle/>
          <a:p>
            <a:r>
              <a:rPr lang="en-US" dirty="0">
                <a:latin typeface="Times New Roman" panose="02020603050405020304" pitchFamily="18" charset="0"/>
                <a:cs typeface="Times New Roman" panose="02020603050405020304" pitchFamily="18" charset="0"/>
              </a:rPr>
              <a:t>continuation</a:t>
            </a:r>
          </a:p>
        </p:txBody>
      </p:sp>
      <p:sp>
        <p:nvSpPr>
          <p:cNvPr id="3" name="Content Placeholder 2"/>
          <p:cNvSpPr>
            <a:spLocks noGrp="1"/>
          </p:cNvSpPr>
          <p:nvPr>
            <p:ph idx="1"/>
          </p:nvPr>
        </p:nvSpPr>
        <p:spPr>
          <a:xfrm>
            <a:off x="457200" y="1066800"/>
            <a:ext cx="7239000" cy="5388936"/>
          </a:xfrm>
        </p:spPr>
        <p:txBody>
          <a:bodyPr>
            <a:normAutofit lnSpcReduction="10000"/>
          </a:bodyPr>
          <a:lstStyle/>
          <a:p>
            <a:pPr lvl="0"/>
            <a:r>
              <a:rPr lang="en-US" dirty="0">
                <a:latin typeface="Times New Roman" panose="02020603050405020304" pitchFamily="18" charset="0"/>
                <a:cs typeface="Times New Roman" panose="02020603050405020304" pitchFamily="18" charset="0"/>
              </a:rPr>
              <a:t>Most of these treatments were based on parameters of stereotyping based on race.</a:t>
            </a:r>
          </a:p>
          <a:p>
            <a:pPr lvl="0"/>
            <a:r>
              <a:rPr lang="en-US" dirty="0">
                <a:latin typeface="Times New Roman" panose="02020603050405020304" pitchFamily="18" charset="0"/>
                <a:cs typeface="Times New Roman" panose="02020603050405020304" pitchFamily="18" charset="0"/>
              </a:rPr>
              <a:t>The lives of French soldiers were deemed important than those of colonial </a:t>
            </a:r>
            <a:r>
              <a:rPr lang="en-US" dirty="0" smtClean="0">
                <a:latin typeface="Times New Roman" panose="02020603050405020304" pitchFamily="18" charset="0"/>
                <a:cs typeface="Times New Roman" panose="02020603050405020304" pitchFamily="18" charset="0"/>
              </a:rPr>
              <a:t>soldiers</a:t>
            </a:r>
            <a:r>
              <a:rPr lang="en-US" dirty="0">
                <a:latin typeface="Times New Roman" panose="02020603050405020304" pitchFamily="18" charset="0"/>
                <a:cs typeface="Times New Roman" panose="02020603050405020304" pitchFamily="18" charset="0"/>
              </a:rPr>
              <a:t>. </a:t>
            </a:r>
          </a:p>
          <a:p>
            <a:pPr lvl="0"/>
            <a:r>
              <a:rPr lang="en-US" dirty="0">
                <a:latin typeface="Times New Roman" panose="02020603050405020304" pitchFamily="18" charset="0"/>
                <a:cs typeface="Times New Roman" panose="02020603050405020304" pitchFamily="18" charset="0"/>
              </a:rPr>
              <a:t>The government of France did not permit any relationship between colonial soldiers and French women. </a:t>
            </a:r>
          </a:p>
          <a:p>
            <a:pPr lvl="0"/>
            <a:r>
              <a:rPr lang="en-US" dirty="0">
                <a:latin typeface="Times New Roman" panose="02020603050405020304" pitchFamily="18" charset="0"/>
                <a:cs typeface="Times New Roman" panose="02020603050405020304" pitchFamily="18" charset="0"/>
              </a:rPr>
              <a:t>They wouldn't have approved kids with the blood of an African or rather the mix of </a:t>
            </a:r>
            <a:r>
              <a:rPr lang="en-US" dirty="0" smtClean="0">
                <a:latin typeface="Times New Roman" panose="02020603050405020304" pitchFamily="18" charset="0"/>
                <a:cs typeface="Times New Roman" panose="02020603050405020304" pitchFamily="18" charset="0"/>
              </a:rPr>
              <a:t>cultures with Arabs. </a:t>
            </a:r>
            <a:r>
              <a:rPr lang="en-US" dirty="0">
                <a:latin typeface="Times New Roman" panose="02020603050405020304" pitchFamily="18" charset="0"/>
                <a:cs typeface="Times New Roman" panose="02020603050405020304" pitchFamily="18" charset="0"/>
              </a:rPr>
              <a:t>Such babies wouldn't be welcomed as born citizens in the country.</a:t>
            </a:r>
          </a:p>
          <a:p>
            <a:pPr lvl="0"/>
            <a:r>
              <a:rPr lang="en-US" dirty="0">
                <a:latin typeface="Times New Roman" panose="02020603050405020304" pitchFamily="18" charset="0"/>
                <a:cs typeface="Times New Roman" panose="02020603050405020304" pitchFamily="18" charset="0"/>
              </a:rPr>
              <a:t>Despite </a:t>
            </a:r>
            <a:r>
              <a:rPr lang="en-US" dirty="0" smtClean="0">
                <a:latin typeface="Times New Roman" panose="02020603050405020304" pitchFamily="18" charset="0"/>
                <a:cs typeface="Times New Roman" panose="02020603050405020304" pitchFamily="18" charset="0"/>
              </a:rPr>
              <a:t>colonia</a:t>
            </a:r>
            <a:r>
              <a:rPr lang="en-US" dirty="0">
                <a:latin typeface="Times New Roman" panose="02020603050405020304" pitchFamily="18" charset="0"/>
                <a:cs typeface="Times New Roman" panose="02020603050405020304" pitchFamily="18" charset="0"/>
              </a:rPr>
              <a:t>l</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soldiers being the bravest men than the Frenchmen, the government preferred them to die first before a French solder.</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8732552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685800"/>
          </a:xfrm>
        </p:spPr>
        <p:txBody>
          <a:bodyPr>
            <a:normAutofit/>
          </a:bodyPr>
          <a:lstStyle/>
          <a:p>
            <a:r>
              <a:rPr lang="en-US" sz="4000" dirty="0">
                <a:latin typeface="Times New Roman" panose="02020603050405020304" pitchFamily="18" charset="0"/>
                <a:cs typeface="Times New Roman" panose="02020603050405020304" pitchFamily="18" charset="0"/>
              </a:rPr>
              <a:t>continuation</a:t>
            </a:r>
          </a:p>
        </p:txBody>
      </p:sp>
      <p:sp>
        <p:nvSpPr>
          <p:cNvPr id="3" name="Content Placeholder 2"/>
          <p:cNvSpPr>
            <a:spLocks noGrp="1"/>
          </p:cNvSpPr>
          <p:nvPr>
            <p:ph idx="1"/>
          </p:nvPr>
        </p:nvSpPr>
        <p:spPr>
          <a:xfrm>
            <a:off x="457200" y="685800"/>
            <a:ext cx="7239000" cy="5769936"/>
          </a:xfrm>
        </p:spPr>
        <p:txBody>
          <a:bodyPr>
            <a:noAutofit/>
          </a:bodyPr>
          <a:lstStyle/>
          <a:p>
            <a:pPr lvl="0"/>
            <a:r>
              <a:rPr lang="en-US" sz="2400" dirty="0">
                <a:latin typeface="Times New Roman" panose="02020603050405020304" pitchFamily="18" charset="0"/>
                <a:cs typeface="Times New Roman" panose="02020603050405020304" pitchFamily="18" charset="0"/>
              </a:rPr>
              <a:t>Most whites never believed that the blacks could become a soldier rather; they used to see them as slaves and deemed them inferior. </a:t>
            </a:r>
          </a:p>
          <a:p>
            <a:pPr lvl="0"/>
            <a:r>
              <a:rPr lang="en-US" sz="2400" dirty="0">
                <a:latin typeface="Times New Roman" panose="02020603050405020304" pitchFamily="18" charset="0"/>
                <a:cs typeface="Times New Roman" panose="02020603050405020304" pitchFamily="18" charset="0"/>
              </a:rPr>
              <a:t>Most colonial soldiers thought they would be considered equal to the French when they fight with them in wars and thus disapprove the theory of slavery.</a:t>
            </a:r>
          </a:p>
          <a:p>
            <a:pPr lvl="0"/>
            <a:r>
              <a:rPr lang="en-US" sz="2400" dirty="0">
                <a:latin typeface="Times New Roman" panose="02020603050405020304" pitchFamily="18" charset="0"/>
                <a:cs typeface="Times New Roman" panose="02020603050405020304" pitchFamily="18" charset="0"/>
              </a:rPr>
              <a:t>Colonel Montgomery – the sergeant was in charge of preparing the soldiers for wars and trained them. He treated the African Americans as uneducated soldiers and claimed they were hopeless to teach. </a:t>
            </a:r>
          </a:p>
          <a:p>
            <a:pPr lvl="0"/>
            <a:r>
              <a:rPr lang="en-US" sz="2400" dirty="0">
                <a:latin typeface="Times New Roman" panose="02020603050405020304" pitchFamily="18" charset="0"/>
                <a:cs typeface="Times New Roman" panose="02020603050405020304" pitchFamily="18" charset="0"/>
              </a:rPr>
              <a:t>Shoes were essential in training. Normally most African American soldiers didn't possess decent shows, and after qualifying the training, the white soldiers were given other extra shoes while the African American soldiers were discriminated and got none</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995059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latin typeface="Times New Roman" panose="02020603050405020304" pitchFamily="18" charset="0"/>
                <a:cs typeface="Times New Roman" panose="02020603050405020304" pitchFamily="18" charset="0"/>
              </a:rPr>
              <a:t>REFERENCE</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Salzberg, C. (1998). </a:t>
            </a:r>
            <a:r>
              <a:rPr lang="en-US" i="1" dirty="0">
                <a:latin typeface="Times New Roman" panose="02020603050405020304" pitchFamily="18" charset="0"/>
                <a:cs typeface="Times New Roman" panose="02020603050405020304" pitchFamily="18" charset="0"/>
              </a:rPr>
              <a:t>From Set Shot to Slam Dunk: </a:t>
            </a:r>
            <a:r>
              <a:rPr lang="en-US" i="1" dirty="0" smtClean="0">
                <a:latin typeface="Times New Roman" panose="02020603050405020304" pitchFamily="18" charset="0"/>
                <a:cs typeface="Times New Roman" panose="02020603050405020304" pitchFamily="18" charset="0"/>
              </a:rPr>
              <a:t>	The 	Glory </a:t>
            </a:r>
            <a:r>
              <a:rPr lang="en-US" i="1" dirty="0">
                <a:latin typeface="Times New Roman" panose="02020603050405020304" pitchFamily="18" charset="0"/>
                <a:cs typeface="Times New Roman" panose="02020603050405020304" pitchFamily="18" charset="0"/>
              </a:rPr>
              <a:t>Days of Basketball in the Words </a:t>
            </a:r>
            <a:r>
              <a:rPr lang="en-US" i="1" dirty="0" smtClean="0">
                <a:latin typeface="Times New Roman" panose="02020603050405020304" pitchFamily="18" charset="0"/>
                <a:cs typeface="Times New Roman" panose="02020603050405020304" pitchFamily="18" charset="0"/>
              </a:rPr>
              <a:t>	of </a:t>
            </a:r>
            <a:r>
              <a:rPr lang="en-US" i="1" dirty="0">
                <a:latin typeface="Times New Roman" panose="02020603050405020304" pitchFamily="18" charset="0"/>
                <a:cs typeface="Times New Roman" panose="02020603050405020304" pitchFamily="18" charset="0"/>
              </a:rPr>
              <a:t>Those </a:t>
            </a:r>
            <a:r>
              <a:rPr lang="en-US" i="1" dirty="0" smtClean="0">
                <a:latin typeface="Times New Roman" panose="02020603050405020304" pitchFamily="18" charset="0"/>
                <a:cs typeface="Times New Roman" panose="02020603050405020304" pitchFamily="18" charset="0"/>
              </a:rPr>
              <a:t>	Who </a:t>
            </a:r>
            <a:r>
              <a:rPr lang="en-US" i="1" dirty="0">
                <a:latin typeface="Times New Roman" panose="02020603050405020304" pitchFamily="18" charset="0"/>
                <a:cs typeface="Times New Roman" panose="02020603050405020304" pitchFamily="18" charset="0"/>
              </a:rPr>
              <a:t>Played It</a:t>
            </a:r>
            <a:r>
              <a:rPr lang="en-US" dirty="0">
                <a:latin typeface="Times New Roman" panose="02020603050405020304" pitchFamily="18" charset="0"/>
                <a:cs typeface="Times New Roman" panose="02020603050405020304" pitchFamily="18" charset="0"/>
              </a:rPr>
              <a:t>. U of Nebraska </a:t>
            </a:r>
            <a:r>
              <a:rPr lang="en-US" dirty="0" smtClean="0">
                <a:latin typeface="Times New Roman" panose="02020603050405020304" pitchFamily="18" charset="0"/>
                <a:cs typeface="Times New Roman" panose="02020603050405020304" pitchFamily="18" charset="0"/>
              </a:rPr>
              <a:t>	Press</a:t>
            </a:r>
            <a:r>
              <a:rPr lang="en-US"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xmlns="" val="43625696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38</TotalTime>
  <Words>633</Words>
  <Application>Microsoft Office PowerPoint</Application>
  <PresentationFormat>On-screen Show (4:3)</PresentationFormat>
  <Paragraphs>44</Paragraphs>
  <Slides>8</Slides>
  <Notes>1</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Opulent</vt:lpstr>
      <vt:lpstr>THE DAYS OF GLORY MOVIE</vt:lpstr>
      <vt:lpstr>INTRODUCTION</vt:lpstr>
      <vt:lpstr>continuation</vt:lpstr>
      <vt:lpstr>DISCRIMINATION  AND RACISM</vt:lpstr>
      <vt:lpstr>continuation</vt:lpstr>
      <vt:lpstr>continuation</vt:lpstr>
      <vt:lpstr>continuation</vt:lpstr>
      <vt:lpstr>REFERENCE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DAYS OF GLORY MOVIE</dc:title>
  <dc:creator>user</dc:creator>
  <cp:lastModifiedBy>hp ProBook 4530 User</cp:lastModifiedBy>
  <cp:revision>6</cp:revision>
  <dcterms:created xsi:type="dcterms:W3CDTF">2018-03-29T16:05:49Z</dcterms:created>
  <dcterms:modified xsi:type="dcterms:W3CDTF">2018-03-30T02:55:05Z</dcterms:modified>
</cp:coreProperties>
</file>